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75" r:id="rId4"/>
    <p:sldId id="266" r:id="rId5"/>
    <p:sldId id="267" r:id="rId6"/>
    <p:sldId id="262" r:id="rId7"/>
    <p:sldId id="258" r:id="rId8"/>
    <p:sldId id="259" r:id="rId9"/>
    <p:sldId id="260" r:id="rId10"/>
    <p:sldId id="261" r:id="rId11"/>
    <p:sldId id="264" r:id="rId12"/>
    <p:sldId id="263" r:id="rId13"/>
    <p:sldId id="271" r:id="rId14"/>
    <p:sldId id="276" r:id="rId15"/>
    <p:sldId id="277" r:id="rId16"/>
    <p:sldId id="272" r:id="rId17"/>
    <p:sldId id="268" r:id="rId18"/>
    <p:sldId id="278" r:id="rId19"/>
    <p:sldId id="305" r:id="rId20"/>
    <p:sldId id="269" r:id="rId21"/>
    <p:sldId id="273" r:id="rId22"/>
    <p:sldId id="279" r:id="rId23"/>
    <p:sldId id="280" r:id="rId24"/>
    <p:sldId id="281" r:id="rId25"/>
    <p:sldId id="282" r:id="rId26"/>
    <p:sldId id="301" r:id="rId27"/>
    <p:sldId id="302" r:id="rId28"/>
    <p:sldId id="303" r:id="rId29"/>
    <p:sldId id="304" r:id="rId30"/>
    <p:sldId id="306" r:id="rId31"/>
    <p:sldId id="270" r:id="rId32"/>
    <p:sldId id="307" r:id="rId33"/>
    <p:sldId id="308" r:id="rId34"/>
    <p:sldId id="274" r:id="rId35"/>
    <p:sldId id="30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Sheet2!$A$2:$A$25</c:f>
              <c:numCache>
                <c:formatCode>General</c:formatCode>
                <c:ptCount val="24"/>
                <c:pt idx="0">
                  <c:v>2.2981625805678085E-3</c:v>
                </c:pt>
                <c:pt idx="1">
                  <c:v>2.6848650208416314E-2</c:v>
                </c:pt>
                <c:pt idx="2">
                  <c:v>4.3457559342871654E-2</c:v>
                </c:pt>
                <c:pt idx="3">
                  <c:v>0.13396831251124464</c:v>
                </c:pt>
                <c:pt idx="4">
                  <c:v>0.1489046321115689</c:v>
                </c:pt>
                <c:pt idx="5">
                  <c:v>0.16185777109685129</c:v>
                </c:pt>
                <c:pt idx="6">
                  <c:v>0.18001795661090425</c:v>
                </c:pt>
                <c:pt idx="7">
                  <c:v>0.18829891013234623</c:v>
                </c:pt>
                <c:pt idx="8">
                  <c:v>0.22801968627728131</c:v>
                </c:pt>
                <c:pt idx="9">
                  <c:v>0.33252247931126311</c:v>
                </c:pt>
                <c:pt idx="10">
                  <c:v>0.3571759331807961</c:v>
                </c:pt>
                <c:pt idx="11">
                  <c:v>0.57228435479363071</c:v>
                </c:pt>
                <c:pt idx="12">
                  <c:v>0.600619602975764</c:v>
                </c:pt>
                <c:pt idx="13">
                  <c:v>0.61830765599314064</c:v>
                </c:pt>
                <c:pt idx="14">
                  <c:v>0.68066248232181981</c:v>
                </c:pt>
                <c:pt idx="15">
                  <c:v>0.69823700058103977</c:v>
                </c:pt>
                <c:pt idx="16">
                  <c:v>0.76679275753506937</c:v>
                </c:pt>
                <c:pt idx="17">
                  <c:v>0.82616696194802564</c:v>
                </c:pt>
                <c:pt idx="18">
                  <c:v>0.82795708491116216</c:v>
                </c:pt>
                <c:pt idx="19">
                  <c:v>0.83330063346841665</c:v>
                </c:pt>
                <c:pt idx="20">
                  <c:v>0.83479221055741526</c:v>
                </c:pt>
                <c:pt idx="21">
                  <c:v>0.8533651419360071</c:v>
                </c:pt>
                <c:pt idx="22">
                  <c:v>0.92163677643475095</c:v>
                </c:pt>
                <c:pt idx="23">
                  <c:v>0.96481589600761364</c:v>
                </c:pt>
              </c:numCache>
            </c:numRef>
          </c:xVal>
          <c:yVal>
            <c:numRef>
              <c:f>Sheet2!$C$2:$C$25</c:f>
              <c:numCache>
                <c:formatCode>General</c:formatCode>
                <c:ptCount val="24"/>
                <c:pt idx="0">
                  <c:v>4.817032359332022E-2</c:v>
                </c:pt>
                <c:pt idx="1">
                  <c:v>7.6064774650519085E-2</c:v>
                </c:pt>
                <c:pt idx="2">
                  <c:v>1.6967355815630778E-2</c:v>
                </c:pt>
                <c:pt idx="3">
                  <c:v>4.2732158351065939E-2</c:v>
                </c:pt>
                <c:pt idx="4">
                  <c:v>9.3098285027757383E-2</c:v>
                </c:pt>
                <c:pt idx="5">
                  <c:v>0.101232944374859</c:v>
                </c:pt>
                <c:pt idx="6">
                  <c:v>0.10370511207089274</c:v>
                </c:pt>
                <c:pt idx="7">
                  <c:v>7.4569501055827297E-2</c:v>
                </c:pt>
                <c:pt idx="8">
                  <c:v>8.8932339540755079E-2</c:v>
                </c:pt>
                <c:pt idx="9">
                  <c:v>0.11948363069312523</c:v>
                </c:pt>
                <c:pt idx="10">
                  <c:v>0.13307969029244221</c:v>
                </c:pt>
                <c:pt idx="11">
                  <c:v>0.24521276655033619</c:v>
                </c:pt>
                <c:pt idx="12">
                  <c:v>0.27943715207746617</c:v>
                </c:pt>
                <c:pt idx="13">
                  <c:v>0.33096005305920279</c:v>
                </c:pt>
                <c:pt idx="14">
                  <c:v>0.37972306049778681</c:v>
                </c:pt>
                <c:pt idx="15">
                  <c:v>0.34557870106304128</c:v>
                </c:pt>
                <c:pt idx="16">
                  <c:v>0.51812103139887156</c:v>
                </c:pt>
                <c:pt idx="17">
                  <c:v>0.56643775077887204</c:v>
                </c:pt>
                <c:pt idx="18">
                  <c:v>0.64417790150358001</c:v>
                </c:pt>
                <c:pt idx="19">
                  <c:v>0.60838337268084786</c:v>
                </c:pt>
                <c:pt idx="20">
                  <c:v>0.66875392480992413</c:v>
                </c:pt>
                <c:pt idx="21">
                  <c:v>0.7139066245702228</c:v>
                </c:pt>
                <c:pt idx="22">
                  <c:v>0.87318838246961106</c:v>
                </c:pt>
                <c:pt idx="23">
                  <c:v>0.94165296455556302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AF-4C48-9E4D-7C7EA18C4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5043839"/>
        <c:axId val="1915032863"/>
      </c:scatterChart>
      <c:valAx>
        <c:axId val="1915043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32863"/>
        <c:crosses val="autoZero"/>
        <c:crossBetween val="midCat"/>
      </c:valAx>
      <c:valAx>
        <c:axId val="191503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4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Sheet2!$A$2:$A$25</c:f>
              <c:numCache>
                <c:formatCode>General</c:formatCode>
                <c:ptCount val="24"/>
                <c:pt idx="0">
                  <c:v>2.2981625805678085E-3</c:v>
                </c:pt>
                <c:pt idx="1">
                  <c:v>2.6848650208416314E-2</c:v>
                </c:pt>
                <c:pt idx="2">
                  <c:v>4.3457559342871654E-2</c:v>
                </c:pt>
                <c:pt idx="3">
                  <c:v>0.13396831251124464</c:v>
                </c:pt>
                <c:pt idx="4">
                  <c:v>0.1489046321115689</c:v>
                </c:pt>
                <c:pt idx="5">
                  <c:v>0.16185777109685129</c:v>
                </c:pt>
                <c:pt idx="6">
                  <c:v>0.18001795661090425</c:v>
                </c:pt>
                <c:pt idx="7">
                  <c:v>0.18829891013234623</c:v>
                </c:pt>
                <c:pt idx="8">
                  <c:v>0.22801968627728131</c:v>
                </c:pt>
                <c:pt idx="9">
                  <c:v>0.33252247931126311</c:v>
                </c:pt>
                <c:pt idx="10">
                  <c:v>0.3571759331807961</c:v>
                </c:pt>
                <c:pt idx="11">
                  <c:v>0.57228435479363071</c:v>
                </c:pt>
                <c:pt idx="12">
                  <c:v>0.600619602975764</c:v>
                </c:pt>
                <c:pt idx="13">
                  <c:v>0.61830765599314064</c:v>
                </c:pt>
                <c:pt idx="14">
                  <c:v>0.68066248232181981</c:v>
                </c:pt>
                <c:pt idx="15">
                  <c:v>0.69823700058103977</c:v>
                </c:pt>
                <c:pt idx="16">
                  <c:v>0.76679275753506937</c:v>
                </c:pt>
                <c:pt idx="17">
                  <c:v>0.82616696194802564</c:v>
                </c:pt>
                <c:pt idx="18">
                  <c:v>0.82795708491116216</c:v>
                </c:pt>
                <c:pt idx="19">
                  <c:v>0.83330063346841665</c:v>
                </c:pt>
                <c:pt idx="20">
                  <c:v>0.83479221055741526</c:v>
                </c:pt>
                <c:pt idx="21">
                  <c:v>0.8533651419360071</c:v>
                </c:pt>
                <c:pt idx="22">
                  <c:v>0.92163677643475095</c:v>
                </c:pt>
                <c:pt idx="23">
                  <c:v>0.96481589600761364</c:v>
                </c:pt>
              </c:numCache>
            </c:numRef>
          </c:xVal>
          <c:yVal>
            <c:numRef>
              <c:f>Sheet2!$C$2:$C$25</c:f>
              <c:numCache>
                <c:formatCode>General</c:formatCode>
                <c:ptCount val="24"/>
                <c:pt idx="0">
                  <c:v>4.817032359332022E-2</c:v>
                </c:pt>
                <c:pt idx="1">
                  <c:v>7.6064774650519085E-2</c:v>
                </c:pt>
                <c:pt idx="2">
                  <c:v>1.6967355815630778E-2</c:v>
                </c:pt>
                <c:pt idx="3">
                  <c:v>4.2732158351065939E-2</c:v>
                </c:pt>
                <c:pt idx="4">
                  <c:v>9.3098285027757383E-2</c:v>
                </c:pt>
                <c:pt idx="5">
                  <c:v>0.101232944374859</c:v>
                </c:pt>
                <c:pt idx="6">
                  <c:v>0.10370511207089274</c:v>
                </c:pt>
                <c:pt idx="7">
                  <c:v>7.4569501055827297E-2</c:v>
                </c:pt>
                <c:pt idx="8">
                  <c:v>8.8932339540755079E-2</c:v>
                </c:pt>
                <c:pt idx="9">
                  <c:v>0.11948363069312523</c:v>
                </c:pt>
                <c:pt idx="10">
                  <c:v>0.13307969029244221</c:v>
                </c:pt>
                <c:pt idx="11">
                  <c:v>0.24521276655033619</c:v>
                </c:pt>
                <c:pt idx="12">
                  <c:v>0.27943715207746617</c:v>
                </c:pt>
                <c:pt idx="13">
                  <c:v>0.33096005305920279</c:v>
                </c:pt>
                <c:pt idx="14">
                  <c:v>0.37972306049778681</c:v>
                </c:pt>
                <c:pt idx="15">
                  <c:v>0.34557870106304128</c:v>
                </c:pt>
                <c:pt idx="16">
                  <c:v>0.51812103139887156</c:v>
                </c:pt>
                <c:pt idx="17">
                  <c:v>0.56643775077887204</c:v>
                </c:pt>
                <c:pt idx="18">
                  <c:v>0.64417790150358001</c:v>
                </c:pt>
                <c:pt idx="19">
                  <c:v>0.60838337268084786</c:v>
                </c:pt>
                <c:pt idx="20">
                  <c:v>0.66875392480992413</c:v>
                </c:pt>
                <c:pt idx="21">
                  <c:v>0.7139066245702228</c:v>
                </c:pt>
                <c:pt idx="22">
                  <c:v>0.87318838246961106</c:v>
                </c:pt>
                <c:pt idx="23">
                  <c:v>0.94165296455556302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07-DE48-A73C-A395911D2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5043839"/>
        <c:axId val="1915032863"/>
      </c:scatterChart>
      <c:valAx>
        <c:axId val="1915043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32863"/>
        <c:crosses val="autoZero"/>
        <c:crossBetween val="midCat"/>
      </c:valAx>
      <c:valAx>
        <c:axId val="1915032863"/>
        <c:scaling>
          <c:orientation val="minMax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4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874877172690071E-2"/>
          <c:y val="4.6254877952680302E-2"/>
          <c:w val="0.86558386769779938"/>
          <c:h val="0.9074902440946394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Sheet2!$A$2:$A$25</c:f>
              <c:numCache>
                <c:formatCode>General</c:formatCode>
                <c:ptCount val="24"/>
                <c:pt idx="0">
                  <c:v>2.2981625805678085E-3</c:v>
                </c:pt>
                <c:pt idx="1">
                  <c:v>2.6848650208416314E-2</c:v>
                </c:pt>
                <c:pt idx="2">
                  <c:v>4.3457559342871654E-2</c:v>
                </c:pt>
                <c:pt idx="3">
                  <c:v>0.13396831251124464</c:v>
                </c:pt>
                <c:pt idx="4">
                  <c:v>0.1489046321115689</c:v>
                </c:pt>
                <c:pt idx="5">
                  <c:v>0.16185777109685129</c:v>
                </c:pt>
                <c:pt idx="6">
                  <c:v>0.18001795661090425</c:v>
                </c:pt>
                <c:pt idx="7">
                  <c:v>0.18829891013234623</c:v>
                </c:pt>
                <c:pt idx="8">
                  <c:v>0.22801968627728131</c:v>
                </c:pt>
                <c:pt idx="9">
                  <c:v>0.33252247931126311</c:v>
                </c:pt>
                <c:pt idx="10">
                  <c:v>0.3571759331807961</c:v>
                </c:pt>
                <c:pt idx="11">
                  <c:v>0.57228435479363071</c:v>
                </c:pt>
                <c:pt idx="12">
                  <c:v>0.600619602975764</c:v>
                </c:pt>
                <c:pt idx="13">
                  <c:v>0.61830765599314064</c:v>
                </c:pt>
                <c:pt idx="14">
                  <c:v>0.68066248232181981</c:v>
                </c:pt>
                <c:pt idx="15">
                  <c:v>0.69823700058103977</c:v>
                </c:pt>
                <c:pt idx="16">
                  <c:v>0.76679275753506937</c:v>
                </c:pt>
                <c:pt idx="17">
                  <c:v>0.82616696194802564</c:v>
                </c:pt>
                <c:pt idx="18">
                  <c:v>0.82795708491116216</c:v>
                </c:pt>
                <c:pt idx="19">
                  <c:v>0.83330063346841665</c:v>
                </c:pt>
                <c:pt idx="20">
                  <c:v>0.83479221055741526</c:v>
                </c:pt>
                <c:pt idx="21">
                  <c:v>0.8533651419360071</c:v>
                </c:pt>
                <c:pt idx="22">
                  <c:v>0.92163677643475095</c:v>
                </c:pt>
                <c:pt idx="23">
                  <c:v>0.96481589600761364</c:v>
                </c:pt>
              </c:numCache>
            </c:numRef>
          </c:xVal>
          <c:yVal>
            <c:numRef>
              <c:f>Sheet2!$C$2:$C$25</c:f>
              <c:numCache>
                <c:formatCode>General</c:formatCode>
                <c:ptCount val="24"/>
                <c:pt idx="0">
                  <c:v>4.817032359332022E-2</c:v>
                </c:pt>
                <c:pt idx="1">
                  <c:v>7.6064774650519085E-2</c:v>
                </c:pt>
                <c:pt idx="2">
                  <c:v>1.6967355815630778E-2</c:v>
                </c:pt>
                <c:pt idx="3">
                  <c:v>4.2732158351065939E-2</c:v>
                </c:pt>
                <c:pt idx="4">
                  <c:v>9.3098285027757383E-2</c:v>
                </c:pt>
                <c:pt idx="5">
                  <c:v>0.101232944374859</c:v>
                </c:pt>
                <c:pt idx="6">
                  <c:v>0.10370511207089274</c:v>
                </c:pt>
                <c:pt idx="7">
                  <c:v>7.4569501055827297E-2</c:v>
                </c:pt>
                <c:pt idx="8">
                  <c:v>8.8932339540755079E-2</c:v>
                </c:pt>
                <c:pt idx="9">
                  <c:v>0.11948363069312523</c:v>
                </c:pt>
                <c:pt idx="10">
                  <c:v>0.13307969029244221</c:v>
                </c:pt>
                <c:pt idx="11">
                  <c:v>0.24521276655033619</c:v>
                </c:pt>
                <c:pt idx="12">
                  <c:v>0.27943715207746617</c:v>
                </c:pt>
                <c:pt idx="13">
                  <c:v>0.33096005305920279</c:v>
                </c:pt>
                <c:pt idx="14">
                  <c:v>0.37972306049778681</c:v>
                </c:pt>
                <c:pt idx="15">
                  <c:v>0.34557870106304128</c:v>
                </c:pt>
                <c:pt idx="16">
                  <c:v>0.51812103139887156</c:v>
                </c:pt>
                <c:pt idx="17">
                  <c:v>0.56643775077887204</c:v>
                </c:pt>
                <c:pt idx="18">
                  <c:v>0.64417790150358001</c:v>
                </c:pt>
                <c:pt idx="19">
                  <c:v>0.60838337268084786</c:v>
                </c:pt>
                <c:pt idx="20">
                  <c:v>0.66875392480992413</c:v>
                </c:pt>
                <c:pt idx="21">
                  <c:v>0.7139066245702228</c:v>
                </c:pt>
                <c:pt idx="22">
                  <c:v>0.87318838246961106</c:v>
                </c:pt>
                <c:pt idx="23">
                  <c:v>0.94165296455556302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AF-4C48-9E4D-7C7EA18C4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5043839"/>
        <c:axId val="1915032863"/>
      </c:scatterChart>
      <c:valAx>
        <c:axId val="1915043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32863"/>
        <c:crosses val="autoZero"/>
        <c:crossBetween val="midCat"/>
      </c:valAx>
      <c:valAx>
        <c:axId val="1915032863"/>
        <c:scaling>
          <c:orientation val="minMax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4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Sheet2!$A$2:$A$25</c:f>
              <c:numCache>
                <c:formatCode>General</c:formatCode>
                <c:ptCount val="24"/>
                <c:pt idx="0">
                  <c:v>2.2981625805678085E-3</c:v>
                </c:pt>
                <c:pt idx="1">
                  <c:v>2.6848650208416314E-2</c:v>
                </c:pt>
                <c:pt idx="2">
                  <c:v>4.3457559342871654E-2</c:v>
                </c:pt>
                <c:pt idx="3">
                  <c:v>0.13396831251124464</c:v>
                </c:pt>
                <c:pt idx="4">
                  <c:v>0.1489046321115689</c:v>
                </c:pt>
                <c:pt idx="5">
                  <c:v>0.16185777109685129</c:v>
                </c:pt>
                <c:pt idx="6">
                  <c:v>0.18001795661090425</c:v>
                </c:pt>
                <c:pt idx="7">
                  <c:v>0.18829891013234623</c:v>
                </c:pt>
                <c:pt idx="8">
                  <c:v>0.22801968627728131</c:v>
                </c:pt>
                <c:pt idx="9">
                  <c:v>0.33252247931126311</c:v>
                </c:pt>
                <c:pt idx="10">
                  <c:v>0.3571759331807961</c:v>
                </c:pt>
                <c:pt idx="11">
                  <c:v>0.57228435479363071</c:v>
                </c:pt>
                <c:pt idx="12">
                  <c:v>0.600619602975764</c:v>
                </c:pt>
                <c:pt idx="13">
                  <c:v>0.61830765599314064</c:v>
                </c:pt>
                <c:pt idx="14">
                  <c:v>0.68066248232181981</c:v>
                </c:pt>
                <c:pt idx="15">
                  <c:v>0.69823700058103977</c:v>
                </c:pt>
                <c:pt idx="16">
                  <c:v>0.76679275753506937</c:v>
                </c:pt>
                <c:pt idx="17">
                  <c:v>0.82616696194802564</c:v>
                </c:pt>
                <c:pt idx="18">
                  <c:v>0.82795708491116216</c:v>
                </c:pt>
                <c:pt idx="19">
                  <c:v>0.83330063346841665</c:v>
                </c:pt>
                <c:pt idx="20">
                  <c:v>0.83479221055741526</c:v>
                </c:pt>
                <c:pt idx="21">
                  <c:v>0.8533651419360071</c:v>
                </c:pt>
                <c:pt idx="22">
                  <c:v>0.92163677643475095</c:v>
                </c:pt>
                <c:pt idx="23">
                  <c:v>0.96481589600761364</c:v>
                </c:pt>
              </c:numCache>
            </c:numRef>
          </c:xVal>
          <c:yVal>
            <c:numRef>
              <c:f>Sheet2!$C$2:$C$25</c:f>
              <c:numCache>
                <c:formatCode>General</c:formatCode>
                <c:ptCount val="24"/>
                <c:pt idx="0">
                  <c:v>4.817032359332022E-2</c:v>
                </c:pt>
                <c:pt idx="1">
                  <c:v>7.6064774650519085E-2</c:v>
                </c:pt>
                <c:pt idx="2">
                  <c:v>1.6967355815630778E-2</c:v>
                </c:pt>
                <c:pt idx="3">
                  <c:v>4.2732158351065939E-2</c:v>
                </c:pt>
                <c:pt idx="4">
                  <c:v>9.3098285027757383E-2</c:v>
                </c:pt>
                <c:pt idx="5">
                  <c:v>0.101232944374859</c:v>
                </c:pt>
                <c:pt idx="6">
                  <c:v>0.10370511207089274</c:v>
                </c:pt>
                <c:pt idx="7">
                  <c:v>7.4569501055827297E-2</c:v>
                </c:pt>
                <c:pt idx="8">
                  <c:v>8.8932339540755079E-2</c:v>
                </c:pt>
                <c:pt idx="9">
                  <c:v>0.11948363069312523</c:v>
                </c:pt>
                <c:pt idx="10">
                  <c:v>0.13307969029244221</c:v>
                </c:pt>
                <c:pt idx="11">
                  <c:v>0.24521276655033619</c:v>
                </c:pt>
                <c:pt idx="12">
                  <c:v>0.27943715207746617</c:v>
                </c:pt>
                <c:pt idx="13">
                  <c:v>0.33096005305920279</c:v>
                </c:pt>
                <c:pt idx="14">
                  <c:v>0.37972306049778681</c:v>
                </c:pt>
                <c:pt idx="15">
                  <c:v>0.34557870106304128</c:v>
                </c:pt>
                <c:pt idx="16">
                  <c:v>0.51812103139887156</c:v>
                </c:pt>
                <c:pt idx="17">
                  <c:v>0.56643775077887204</c:v>
                </c:pt>
                <c:pt idx="18">
                  <c:v>0.64417790150358001</c:v>
                </c:pt>
                <c:pt idx="19">
                  <c:v>0.60838337268084786</c:v>
                </c:pt>
                <c:pt idx="20">
                  <c:v>0.66875392480992413</c:v>
                </c:pt>
                <c:pt idx="21">
                  <c:v>0.7139066245702228</c:v>
                </c:pt>
                <c:pt idx="22">
                  <c:v>0.87318838246961106</c:v>
                </c:pt>
                <c:pt idx="23">
                  <c:v>0.94165296455556302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45-9349-A8EC-AA4DDE60F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5043839"/>
        <c:axId val="1915032863"/>
      </c:scatterChart>
      <c:valAx>
        <c:axId val="1915043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32863"/>
        <c:crosses val="autoZero"/>
        <c:crossBetween val="midCat"/>
      </c:valAx>
      <c:valAx>
        <c:axId val="191503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04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03.3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04.6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18.68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19.71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20.5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21.48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22.7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24.55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9:03:25.47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D9AA-52D7-CF4D-B9CC-46BC282C0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C2C55-A123-484A-9BA3-312DD22D5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4786-FBC9-3C48-9E0C-C550B7E2D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0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475C-165B-FC46-992D-AEFE9366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5B020-E698-8B43-9BB7-84ABE1606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93075-249F-1946-900B-287FB26E1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5C4119-066E-F542-AAC9-B38EB7DCE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53DB-4267-2D4E-BF48-3401DC59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3673C-4337-ED42-8835-9EF1869A8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09001-EF82-F24D-94EB-0A8C2911B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FF02C-49A8-E548-B8B2-58F067B49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C1C22-0BAF-F649-BCE3-DD26A3397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A8EC3-64C7-2C48-A1F6-9626B9576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1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BE4-A93F-7045-8090-FDD710DE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8311781" cy="1325563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A829-6320-A44E-98DB-937072730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A253D-F734-8F44-9719-60640210C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160D-0935-814B-A868-95B697B920E6}"/>
              </a:ext>
            </a:extLst>
          </p:cNvPr>
          <p:cNvSpPr/>
          <p:nvPr/>
        </p:nvSpPr>
        <p:spPr>
          <a:xfrm>
            <a:off x="9659817" y="679938"/>
            <a:ext cx="2321171" cy="8440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CA779-D347-0942-AE0B-C817DB5A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515" y="825501"/>
            <a:ext cx="2070100" cy="5461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12F286-B5E3-D640-B27D-91236A6817F8}"/>
              </a:ext>
            </a:extLst>
          </p:cNvPr>
          <p:cNvCxnSpPr>
            <a:cxnSpLocks/>
          </p:cNvCxnSpPr>
          <p:nvPr/>
        </p:nvCxnSpPr>
        <p:spPr>
          <a:xfrm>
            <a:off x="714601" y="1524000"/>
            <a:ext cx="832868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3D231A6-5304-40E7-B735-997F2E79307C}"/>
              </a:ext>
            </a:extLst>
          </p:cNvPr>
          <p:cNvSpPr/>
          <p:nvPr/>
        </p:nvSpPr>
        <p:spPr>
          <a:xfrm>
            <a:off x="9237788" y="679938"/>
            <a:ext cx="2743200" cy="8440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D736A6-0E7C-485C-8AB3-3F0AC7BE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36" y="825501"/>
            <a:ext cx="2446480" cy="5461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E20DF-3146-4A35-B0D3-FAF754B1A285}"/>
              </a:ext>
            </a:extLst>
          </p:cNvPr>
          <p:cNvCxnSpPr>
            <a:cxnSpLocks/>
          </p:cNvCxnSpPr>
          <p:nvPr/>
        </p:nvCxnSpPr>
        <p:spPr>
          <a:xfrm>
            <a:off x="714601" y="1524000"/>
            <a:ext cx="807424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BE4-A93F-7045-8090-FDD710DE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>
            <a:lvl1pPr>
              <a:defRPr>
                <a:latin typeface="Constantia" panose="0203060205030603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A829-6320-A44E-98DB-937072730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A253D-F734-8F44-9719-60640210C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2ACC-ED3A-324D-8A73-9283D9E5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83EEB-F983-9E44-97A9-A499F31AD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4C1AE-9BCC-9843-9AEF-E59A344DC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A9CE-07E0-8041-89F1-60A4B368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ECB0-3A48-9646-9216-A150E670B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A3C5A-C0C6-9546-A9EF-5DD16709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ED8C1F-C645-824A-A8DA-947638D8B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E64B-4E13-204D-BC15-B45F3619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83641-A815-6841-90E1-B01AC534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0BB4E-47DD-7F4A-9A16-DD8DFF68E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9FCBF-E3E4-794C-A704-C477E3D81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2136B-3A6D-4548-B586-3589855F9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9585C4-8023-8D49-92C1-43B68E3DB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B7BA-1CD8-804D-A3D3-A83A7012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B1BD-9CAF-0149-824D-A8BE82C2A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48368-C9FD-6D4F-B980-6F4FBC986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8A32-D0F7-2B48-95D2-B2B5FE8E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A66E-FA7E-AA4D-8F1F-0DD713FD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08646-6D5F-6540-9643-D5F29288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FE9038-921A-C747-BE97-ADAEC9E30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0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9B52">
                <a:lumMod val="7000"/>
                <a:lumOff val="93000"/>
              </a:srgbClr>
            </a:gs>
            <a:gs pos="56000">
              <a:schemeClr val="bg2">
                <a:tint val="98000"/>
                <a:satMod val="130000"/>
                <a:shade val="90000"/>
                <a:lumMod val="47000"/>
                <a:lumOff val="53000"/>
              </a:schemeClr>
            </a:gs>
            <a:gs pos="100000">
              <a:srgbClr val="B69B52">
                <a:lumMod val="15000"/>
                <a:lumOff val="85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58850-A733-5741-AFE3-4031ADE9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ABA83-78B7-E742-B619-D7303A1D8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EBC8B-20BF-F049-B8B9-1EEDBD42D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F084-157F-4BD7-86D9-498385A5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4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onstantia" panose="02030602050306030303" pitchFamily="18" charset="0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Helvetica" pitchFamily="2" charset="0"/>
        <a:buChar char="−"/>
        <a:defRPr sz="32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customXml" Target="../ink/ink1.xml"/><Relationship Id="rId7" Type="http://schemas.openxmlformats.org/officeDocument/2006/relationships/image" Target="../media/image80.png"/><Relationship Id="rId12" Type="http://schemas.openxmlformats.org/officeDocument/2006/relationships/customXml" Target="../ink/ink8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11.emf"/><Relationship Id="rId9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V1eYniJ0Rn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UZHTNBMAfA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BD5kQ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AD9A-5535-4CC4-BDA0-70750970ED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Intro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 AI and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08B27-7D93-46BC-8DC8-FA730FFB8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Dinger</a:t>
            </a:r>
          </a:p>
          <a:p>
            <a:r>
              <a:rPr lang="en-US" dirty="0"/>
              <a:t>October 12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279FE9-60D1-48C1-B0BA-9B63B7D03DC5}"/>
              </a:ext>
            </a:extLst>
          </p:cNvPr>
          <p:cNvGrpSpPr/>
          <p:nvPr/>
        </p:nvGrpSpPr>
        <p:grpSpPr>
          <a:xfrm>
            <a:off x="8524068" y="5521271"/>
            <a:ext cx="3515532" cy="1121044"/>
            <a:chOff x="9296400" y="5798253"/>
            <a:chExt cx="2743200" cy="8440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F2CAE-8BE6-4015-96F4-B565207A44AD}"/>
                </a:ext>
              </a:extLst>
            </p:cNvPr>
            <p:cNvSpPr/>
            <p:nvPr/>
          </p:nvSpPr>
          <p:spPr>
            <a:xfrm>
              <a:off x="9296400" y="5798253"/>
              <a:ext cx="2743200" cy="8440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4112D9-5CA4-4C32-8297-DF73E0E1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8748" y="5943816"/>
              <a:ext cx="2446480" cy="546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319651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9821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~120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# Samples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10s - 1,000s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100s - Millions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Process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Hypothesis First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Data-Driven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Testing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Probability-Based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Holdout Samples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Focus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Understanding “Why?”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Accurate </a:t>
                      </a:r>
                    </a:p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Predictions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7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2F60-66BD-4DE9-B8E0-F12AF5D6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D4D88-E9A0-4C2A-92B0-890BE61F4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54B5-AB88-8648-80CF-9BA539BD6FB9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5B5A92-B56D-4160-A04E-AB255CF31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28173"/>
              </p:ext>
            </p:extLst>
          </p:nvPr>
        </p:nvGraphicFramePr>
        <p:xfrm>
          <a:off x="1468317" y="1888704"/>
          <a:ext cx="9442936" cy="4269641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650680">
                  <a:extLst>
                    <a:ext uri="{9D8B030D-6E8A-4147-A177-3AD203B41FA5}">
                      <a16:colId xmlns:a16="http://schemas.microsoft.com/office/drawing/2014/main" val="1286083633"/>
                    </a:ext>
                  </a:extLst>
                </a:gridCol>
                <a:gridCol w="1760724">
                  <a:extLst>
                    <a:ext uri="{9D8B030D-6E8A-4147-A177-3AD203B41FA5}">
                      <a16:colId xmlns:a16="http://schemas.microsoft.com/office/drawing/2014/main" val="1158722554"/>
                    </a:ext>
                  </a:extLst>
                </a:gridCol>
                <a:gridCol w="1393909">
                  <a:extLst>
                    <a:ext uri="{9D8B030D-6E8A-4147-A177-3AD203B41FA5}">
                      <a16:colId xmlns:a16="http://schemas.microsoft.com/office/drawing/2014/main" val="4080532877"/>
                    </a:ext>
                  </a:extLst>
                </a:gridCol>
                <a:gridCol w="1268140">
                  <a:extLst>
                    <a:ext uri="{9D8B030D-6E8A-4147-A177-3AD203B41FA5}">
                      <a16:colId xmlns:a16="http://schemas.microsoft.com/office/drawing/2014/main" val="3285797325"/>
                    </a:ext>
                  </a:extLst>
                </a:gridCol>
                <a:gridCol w="1765964">
                  <a:extLst>
                    <a:ext uri="{9D8B030D-6E8A-4147-A177-3AD203B41FA5}">
                      <a16:colId xmlns:a16="http://schemas.microsoft.com/office/drawing/2014/main" val="1827154284"/>
                    </a:ext>
                  </a:extLst>
                </a:gridCol>
                <a:gridCol w="1603519">
                  <a:extLst>
                    <a:ext uri="{9D8B030D-6E8A-4147-A177-3AD203B41FA5}">
                      <a16:colId xmlns:a16="http://schemas.microsoft.com/office/drawing/2014/main" val="491115391"/>
                    </a:ext>
                  </a:extLst>
                </a:gridCol>
              </a:tblGrid>
              <a:tr h="736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Bedrooms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Bathrooms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Area </a:t>
                      </a:r>
                      <a:br>
                        <a:rPr lang="en-US" sz="2400" b="1" u="none" strike="noStrike" dirty="0">
                          <a:effectLst/>
                        </a:rPr>
                      </a:br>
                      <a:r>
                        <a:rPr lang="en-US" sz="2400" b="1" u="none" strike="noStrike" dirty="0">
                          <a:effectLst/>
                        </a:rPr>
                        <a:t>(</a:t>
                      </a:r>
                      <a:r>
                        <a:rPr lang="en-US" sz="2400" b="1" u="none" strike="noStrike" dirty="0" err="1">
                          <a:effectLst/>
                        </a:rPr>
                        <a:t>Sq</a:t>
                      </a:r>
                      <a:r>
                        <a:rPr lang="en-US" sz="2400" b="1" u="none" strike="noStrike" dirty="0">
                          <a:effectLst/>
                        </a:rPr>
                        <a:t> Ft)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Built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Location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Price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688113059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5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2418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1920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Urban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$775,000 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52500132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1115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1910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Urban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$399,000 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027277636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4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1859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1979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Suburban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$300,000 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365574407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2177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2017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Suburban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$400,000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85203230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1075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1968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Rural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$219,000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46268805"/>
                  </a:ext>
                </a:extLst>
              </a:tr>
              <a:tr h="588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2815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1993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Rural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$530,000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49427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1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ISP DM">
            <a:extLst>
              <a:ext uri="{FF2B5EF4-FFF2-40B4-BE49-F238E27FC236}">
                <a16:creationId xmlns:a16="http://schemas.microsoft.com/office/drawing/2014/main" id="{4A5BCC37-7810-4182-B73B-10C2D6F52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7220" y="532563"/>
            <a:ext cx="6851109" cy="56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F16E76-10C0-43E6-8440-856237498B60}"/>
              </a:ext>
            </a:extLst>
          </p:cNvPr>
          <p:cNvSpPr txBox="1">
            <a:spLocks/>
          </p:cNvSpPr>
          <p:nvPr/>
        </p:nvSpPr>
        <p:spPr>
          <a:xfrm>
            <a:off x="589052" y="1058237"/>
            <a:ext cx="3027452" cy="97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F559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CRISP-DM</a:t>
            </a:r>
          </a:p>
        </p:txBody>
      </p:sp>
    </p:spTree>
    <p:extLst>
      <p:ext uri="{BB962C8B-B14F-4D97-AF65-F5344CB8AC3E}">
        <p14:creationId xmlns:p14="http://schemas.microsoft.com/office/powerpoint/2010/main" val="93633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E5F10-655E-4B83-8629-FD4C2C12A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37" y="775176"/>
            <a:ext cx="7792078" cy="5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966F-EE62-4F86-9D5B-E3EEC78B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AE748-AA8E-4BA8-B232-D4C09F40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California Housing</a:t>
            </a:r>
          </a:p>
          <a:p>
            <a:pPr lvl="1"/>
            <a:r>
              <a:rPr lang="en-US" dirty="0"/>
              <a:t>github.com/sdinger/</a:t>
            </a:r>
            <a:r>
              <a:rPr lang="en-US" dirty="0" err="1"/>
              <a:t>ElonDataCamp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7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EDA-0E27-4687-9C3B-6B9E0D70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688C-7E14-4A44-8E05-06591B39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Boston Housing Data</a:t>
            </a:r>
          </a:p>
          <a:p>
            <a:pPr lvl="1"/>
            <a:r>
              <a:rPr lang="en-US" dirty="0"/>
              <a:t>How many data points are there? Are there any missing values?</a:t>
            </a:r>
          </a:p>
          <a:p>
            <a:pPr lvl="1"/>
            <a:r>
              <a:rPr lang="en-US" dirty="0"/>
              <a:t>What is the mean, min and max of ‘PRICE’?</a:t>
            </a:r>
          </a:p>
          <a:p>
            <a:pPr lvl="1"/>
            <a:r>
              <a:rPr lang="en-US" dirty="0"/>
              <a:t>What variable correlates the most with ‘PRICE’?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2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A5E3-29AF-4CF9-8284-BB6766C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E34D-39B0-420B-8F08-541E00AA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329"/>
            <a:ext cx="10674752" cy="4734046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endParaRPr lang="en-US" dirty="0"/>
          </a:p>
        </p:txBody>
      </p:sp>
      <p:pic>
        <p:nvPicPr>
          <p:cNvPr id="8194" name="Picture 2" descr="2007 Porsche Cayman S Tiptronic - Philip Raby">
            <a:extLst>
              <a:ext uri="{FF2B5EF4-FFF2-40B4-BE49-F238E27FC236}">
                <a16:creationId xmlns:a16="http://schemas.microsoft.com/office/drawing/2014/main" id="{CE1CE95D-E99C-4976-A60C-63F0563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21" y="3211206"/>
            <a:ext cx="2128295" cy="14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3A564F-10DC-44B4-9496-51847F0A002D}"/>
              </a:ext>
            </a:extLst>
          </p:cNvPr>
          <p:cNvCxnSpPr>
            <a:stCxn id="8194" idx="3"/>
          </p:cNvCxnSpPr>
          <p:nvPr/>
        </p:nvCxnSpPr>
        <p:spPr>
          <a:xfrm flipV="1">
            <a:off x="7815716" y="3920637"/>
            <a:ext cx="119942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F13BEE-419A-41F7-AEBC-D8DAE4B76162}"/>
              </a:ext>
            </a:extLst>
          </p:cNvPr>
          <p:cNvSpPr txBox="1"/>
          <p:nvPr/>
        </p:nvSpPr>
        <p:spPr>
          <a:xfrm>
            <a:off x="9077839" y="3535916"/>
            <a:ext cx="1732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CAR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196" name="Picture 4" descr="need for speed porsche unleashed PC Game |Mediafire| ~ DL ...">
            <a:extLst>
              <a:ext uri="{FF2B5EF4-FFF2-40B4-BE49-F238E27FC236}">
                <a16:creationId xmlns:a16="http://schemas.microsoft.com/office/drawing/2014/main" id="{5DB1725B-E14F-4109-BB17-92D3EDEC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28" y="4737429"/>
            <a:ext cx="2558648" cy="19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irst Drive: 2018 Porsche 911 GT2 RS — Holy ...">
            <a:extLst>
              <a:ext uri="{FF2B5EF4-FFF2-40B4-BE49-F238E27FC236}">
                <a16:creationId xmlns:a16="http://schemas.microsoft.com/office/drawing/2014/main" id="{1393DC56-236D-4032-8618-A91AE5A6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53" y="1678329"/>
            <a:ext cx="2378999" cy="158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-SNE visualization of AwA unseen data and the ...">
            <a:extLst>
              <a:ext uri="{FF2B5EF4-FFF2-40B4-BE49-F238E27FC236}">
                <a16:creationId xmlns:a16="http://schemas.microsoft.com/office/drawing/2014/main" id="{ED405ECA-C00F-48C5-A496-7AE9B4F3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3" y="1516673"/>
            <a:ext cx="6432886" cy="500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7A5E3-29AF-4CF9-8284-BB6766C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E34D-39B0-420B-8F08-541E00AA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use labels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Reduction</a:t>
            </a:r>
          </a:p>
          <a:p>
            <a:r>
              <a:rPr lang="en-US" dirty="0"/>
              <a:t>Similarity (Clustering)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F5F9-0BDC-4445-A84E-09B109B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6F0C-7FC4-4F55-A0FB-144CF2181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ata Science Example - Iris dataset">
            <a:extLst>
              <a:ext uri="{FF2B5EF4-FFF2-40B4-BE49-F238E27FC236}">
                <a16:creationId xmlns:a16="http://schemas.microsoft.com/office/drawing/2014/main" id="{65B8E431-A50C-4AEE-8BE6-28AC737C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" y="1872200"/>
            <a:ext cx="10483149" cy="39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2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5E6A-DD14-4958-B2F3-AB27589E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FD05A-DFEE-4E14-9ABE-FFE7BFCD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  <a:p>
            <a:r>
              <a:rPr lang="en-US" dirty="0"/>
              <a:t>California Housing</a:t>
            </a:r>
          </a:p>
          <a:p>
            <a:pPr lvl="1"/>
            <a:r>
              <a:rPr lang="en-US" dirty="0"/>
              <a:t>Drop bad data</a:t>
            </a:r>
          </a:p>
        </p:txBody>
      </p:sp>
    </p:spTree>
    <p:extLst>
      <p:ext uri="{BB962C8B-B14F-4D97-AF65-F5344CB8AC3E}">
        <p14:creationId xmlns:p14="http://schemas.microsoft.com/office/powerpoint/2010/main" val="110562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2B1D-3950-40E0-85FA-872B86661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3954"/>
            <a:ext cx="10515600" cy="55630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Data Mining – the process of finding trends and patterns in large data sets</a:t>
            </a:r>
          </a:p>
          <a:p>
            <a:pPr marL="0" indent="0">
              <a:buNone/>
            </a:pPr>
            <a:endParaRPr lang="en-US" sz="3600" i="1" dirty="0"/>
          </a:p>
          <a:p>
            <a:pPr marL="0" indent="0">
              <a:buNone/>
            </a:pPr>
            <a:r>
              <a:rPr lang="en-US" sz="3600" i="1" dirty="0"/>
              <a:t>Machine Learning – the algorithms and methods used to perform data mining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3600" i="1" dirty="0"/>
              <a:t>Artificial Intelligence – the approximation of human intelligence using a computer</a:t>
            </a:r>
          </a:p>
        </p:txBody>
      </p:sp>
    </p:spTree>
    <p:extLst>
      <p:ext uri="{BB962C8B-B14F-4D97-AF65-F5344CB8AC3E}">
        <p14:creationId xmlns:p14="http://schemas.microsoft.com/office/powerpoint/2010/main" val="3390557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A5E3-29AF-4CF9-8284-BB6766C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E34D-39B0-420B-8F08-541E00AA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3115" cy="4351338"/>
          </a:xfrm>
        </p:spPr>
        <p:txBody>
          <a:bodyPr/>
          <a:lstStyle/>
          <a:p>
            <a:r>
              <a:rPr lang="en-US" dirty="0"/>
              <a:t>Predictive Analytics</a:t>
            </a:r>
          </a:p>
          <a:p>
            <a:r>
              <a:rPr lang="en-US" dirty="0"/>
              <a:t>Predict the label</a:t>
            </a:r>
          </a:p>
          <a:p>
            <a:r>
              <a:rPr lang="en-US" dirty="0"/>
              <a:t>Needs labeled training data</a:t>
            </a:r>
          </a:p>
          <a:p>
            <a:pPr lvl="1"/>
            <a:endParaRPr lang="en-US" dirty="0"/>
          </a:p>
        </p:txBody>
      </p:sp>
      <p:pic>
        <p:nvPicPr>
          <p:cNvPr id="9218" name="Picture 2" descr="alexnet">
            <a:extLst>
              <a:ext uri="{FF2B5EF4-FFF2-40B4-BE49-F238E27FC236}">
                <a16:creationId xmlns:a16="http://schemas.microsoft.com/office/drawing/2014/main" id="{53636F86-BC7C-414F-8AD5-CC347023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09" y="1690688"/>
            <a:ext cx="5628586" cy="4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2CA1-0A92-459E-9D03-21B4C04B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Prediction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4A262-9A91-4277-AC42-AA07CF03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265" y="1825625"/>
            <a:ext cx="555232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Classification</a:t>
            </a:r>
          </a:p>
          <a:p>
            <a:pPr marL="0" indent="0" algn="ctr">
              <a:buNone/>
            </a:pPr>
            <a:r>
              <a:rPr lang="en-US" dirty="0"/>
              <a:t>Distinct Categories</a:t>
            </a:r>
          </a:p>
          <a:p>
            <a:pPr marL="0" indent="0" algn="ctr">
              <a:buNone/>
            </a:pPr>
            <a:r>
              <a:rPr lang="en-US" sz="3200" dirty="0"/>
              <a:t>Sunny/Rainy</a:t>
            </a:r>
          </a:p>
          <a:p>
            <a:pPr marL="0" indent="0" algn="ctr">
              <a:buNone/>
            </a:pPr>
            <a:r>
              <a:rPr lang="en-US" sz="3200" dirty="0"/>
              <a:t>Species</a:t>
            </a:r>
          </a:p>
          <a:p>
            <a:pPr marL="0" indent="0" algn="ctr">
              <a:buNone/>
            </a:pPr>
            <a:r>
              <a:rPr lang="en-US" sz="3200" dirty="0"/>
              <a:t>Country</a:t>
            </a:r>
          </a:p>
          <a:p>
            <a:pPr marL="0" indent="0" algn="ctr">
              <a:buNone/>
            </a:pPr>
            <a:r>
              <a:rPr lang="en-US" sz="3200" dirty="0"/>
              <a:t>Residential/Commercial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FE9180-807E-42BD-9628-4A66B0C87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7135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Regression</a:t>
            </a:r>
          </a:p>
          <a:p>
            <a:pPr marL="0" indent="0" algn="ctr">
              <a:buNone/>
            </a:pPr>
            <a:r>
              <a:rPr lang="en-US" sz="3600" dirty="0"/>
              <a:t>Numeric Value</a:t>
            </a:r>
          </a:p>
          <a:p>
            <a:pPr marL="0" indent="0" algn="ctr">
              <a:buNone/>
            </a:pPr>
            <a:r>
              <a:rPr lang="en-US" sz="3200" dirty="0"/>
              <a:t>Temp, Pressure</a:t>
            </a:r>
          </a:p>
          <a:p>
            <a:pPr marL="0" indent="0" algn="ctr">
              <a:buNone/>
            </a:pPr>
            <a:r>
              <a:rPr lang="en-US" sz="3200" dirty="0"/>
              <a:t>Length, Weight, Age</a:t>
            </a:r>
          </a:p>
          <a:p>
            <a:pPr marL="0" indent="0" algn="ctr">
              <a:buNone/>
            </a:pPr>
            <a:r>
              <a:rPr lang="en-US" sz="3200" dirty="0"/>
              <a:t>Latitude, Longitude</a:t>
            </a:r>
          </a:p>
          <a:p>
            <a:pPr marL="0" indent="0" algn="ctr">
              <a:buNone/>
            </a:pPr>
            <a:r>
              <a:rPr lang="en-US" sz="3200" dirty="0"/>
              <a:t>Price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143347-8475-4359-9C88-C51F2ADFB355}"/>
              </a:ext>
            </a:extLst>
          </p:cNvPr>
          <p:cNvCxnSpPr/>
          <p:nvPr/>
        </p:nvCxnSpPr>
        <p:spPr>
          <a:xfrm>
            <a:off x="523982" y="2969231"/>
            <a:ext cx="11188557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4DC5-DFC3-4DCC-988B-BE7FE983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83D4-486E-4EA9-B865-4D76988F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with labels!</a:t>
            </a:r>
          </a:p>
          <a:p>
            <a:r>
              <a:rPr lang="en-US" dirty="0"/>
              <a:t>Class Labels</a:t>
            </a:r>
          </a:p>
          <a:p>
            <a:pPr lvl="1"/>
            <a:r>
              <a:rPr lang="en-US" dirty="0"/>
              <a:t>Versicolor</a:t>
            </a:r>
          </a:p>
          <a:p>
            <a:pPr lvl="1"/>
            <a:r>
              <a:rPr lang="en-US" dirty="0" err="1"/>
              <a:t>Setosa</a:t>
            </a:r>
            <a:endParaRPr lang="en-US" dirty="0"/>
          </a:p>
          <a:p>
            <a:pPr lvl="1"/>
            <a:r>
              <a:rPr lang="en-US" dirty="0"/>
              <a:t>Virginica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0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9FE-F88B-5944-BB2B-E2AF9F6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5FB5-7866-DE44-A9FC-AF089038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B0A4-7E65-F249-937D-32372ACF2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54B5-AB88-8648-80CF-9BA539BD6FB9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CA0F602-4569-F846-A407-4F55926B6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27585"/>
              </p:ext>
            </p:extLst>
          </p:nvPr>
        </p:nvGraphicFramePr>
        <p:xfrm>
          <a:off x="3500220" y="2863336"/>
          <a:ext cx="4378098" cy="3020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8479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9FE-F88B-5944-BB2B-E2AF9F6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5FB5-7866-DE44-A9FC-AF089038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B0A4-7E65-F249-937D-32372ACF2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54B5-AB88-8648-80CF-9BA539BD6FB9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CA0F602-4569-F846-A407-4F55926B6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710971"/>
              </p:ext>
            </p:extLst>
          </p:nvPr>
        </p:nvGraphicFramePr>
        <p:xfrm>
          <a:off x="3527156" y="2866191"/>
          <a:ext cx="4294818" cy="3048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432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9FE-F88B-5944-BB2B-E2AF9F6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5FB5-7866-DE44-A9FC-AF089038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13" y="1839807"/>
            <a:ext cx="7886700" cy="66599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do we know if this is a good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B0A4-7E65-F249-937D-32372ACF2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54B5-AB88-8648-80CF-9BA539BD6FB9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CA0F602-4569-F846-A407-4F55926B6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253514"/>
              </p:ext>
            </p:extLst>
          </p:nvPr>
        </p:nvGraphicFramePr>
        <p:xfrm>
          <a:off x="3542828" y="2727716"/>
          <a:ext cx="4378098" cy="3020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25862A-615E-4322-BBD8-88AA0B07D9B4}"/>
              </a:ext>
            </a:extLst>
          </p:cNvPr>
          <p:cNvSpPr/>
          <p:nvPr/>
        </p:nvSpPr>
        <p:spPr>
          <a:xfrm>
            <a:off x="3992414" y="2942210"/>
            <a:ext cx="2994781" cy="2162629"/>
          </a:xfrm>
          <a:custGeom>
            <a:avLst/>
            <a:gdLst>
              <a:gd name="connsiteX0" fmla="*/ 0 w 2994781"/>
              <a:gd name="connsiteY0" fmla="*/ 2162629 h 2162629"/>
              <a:gd name="connsiteX1" fmla="*/ 2036838 w 2994781"/>
              <a:gd name="connsiteY1" fmla="*/ 1446591 h 2162629"/>
              <a:gd name="connsiteX2" fmla="*/ 2985105 w 2994781"/>
              <a:gd name="connsiteY2" fmla="*/ 24191 h 2162629"/>
              <a:gd name="connsiteX3" fmla="*/ 2985105 w 2994781"/>
              <a:gd name="connsiteY3" fmla="*/ 24191 h 2162629"/>
              <a:gd name="connsiteX4" fmla="*/ 2994781 w 2994781"/>
              <a:gd name="connsiteY4" fmla="*/ 0 h 2162629"/>
              <a:gd name="connsiteX5" fmla="*/ 2994781 w 2994781"/>
              <a:gd name="connsiteY5" fmla="*/ 0 h 2162629"/>
              <a:gd name="connsiteX6" fmla="*/ 2994781 w 2994781"/>
              <a:gd name="connsiteY6" fmla="*/ 0 h 2162629"/>
              <a:gd name="connsiteX7" fmla="*/ 2994781 w 2994781"/>
              <a:gd name="connsiteY7" fmla="*/ 0 h 216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781" h="2162629">
                <a:moveTo>
                  <a:pt x="0" y="2162629"/>
                </a:moveTo>
                <a:cubicBezTo>
                  <a:pt x="769660" y="1982813"/>
                  <a:pt x="1539320" y="1802997"/>
                  <a:pt x="2036838" y="1446591"/>
                </a:cubicBezTo>
                <a:cubicBezTo>
                  <a:pt x="2534356" y="1090185"/>
                  <a:pt x="2985105" y="24191"/>
                  <a:pt x="2985105" y="24191"/>
                </a:cubicBezTo>
                <a:lnTo>
                  <a:pt x="2985105" y="24191"/>
                </a:lnTo>
                <a:lnTo>
                  <a:pt x="2994781" y="0"/>
                </a:lnTo>
                <a:lnTo>
                  <a:pt x="2994781" y="0"/>
                </a:lnTo>
                <a:lnTo>
                  <a:pt x="2994781" y="0"/>
                </a:lnTo>
                <a:lnTo>
                  <a:pt x="2994781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3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3053-8F55-BB4C-B8C3-E844355B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Holdout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4426-8A6A-C14A-8B4E-5AF8879EF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54B5-AB88-8648-80CF-9BA539BD6FB9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76DF74-E278-BE47-946E-5002B996BF4B}"/>
              </a:ext>
            </a:extLst>
          </p:cNvPr>
          <p:cNvGraphicFramePr>
            <a:graphicFrameLocks/>
          </p:cNvGraphicFramePr>
          <p:nvPr/>
        </p:nvGraphicFramePr>
        <p:xfrm>
          <a:off x="2288420" y="1867506"/>
          <a:ext cx="7160381" cy="4578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3B13C8-7FFD-8142-A429-E5805A59F2B9}"/>
                  </a:ext>
                </a:extLst>
              </p14:cNvPr>
              <p14:cNvContentPartPr/>
              <p14:nvPr/>
            </p14:nvContentPartPr>
            <p14:xfrm>
              <a:off x="7709693" y="24707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3B13C8-7FFD-8142-A429-E5805A59F2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3693" y="243479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6843B2-ECBD-0740-AD49-77A26F6A96D1}"/>
                  </a:ext>
                </a:extLst>
              </p14:cNvPr>
              <p14:cNvContentPartPr/>
              <p14:nvPr/>
            </p14:nvContentPartPr>
            <p14:xfrm>
              <a:off x="7185992" y="355706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6843B2-ECBD-0740-AD49-77A26F6A96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992" y="352106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CC3899D-4C59-A347-8448-C22D29DB407B}"/>
              </a:ext>
            </a:extLst>
          </p:cNvPr>
          <p:cNvGrpSpPr/>
          <p:nvPr/>
        </p:nvGrpSpPr>
        <p:grpSpPr>
          <a:xfrm>
            <a:off x="6386287" y="4234546"/>
            <a:ext cx="96891" cy="106056"/>
            <a:chOff x="2719985" y="4938425"/>
            <a:chExt cx="5328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042EF3-4445-BF43-9E42-075139012462}"/>
                    </a:ext>
                  </a:extLst>
                </p14:cNvPr>
                <p14:cNvContentPartPr/>
                <p14:nvPr/>
              </p14:nvContentPartPr>
              <p14:xfrm>
                <a:off x="2772905" y="4996385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042EF3-4445-BF43-9E42-0751390124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7265" y="496074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20A676-DDAE-284C-BB32-8D64CC79E577}"/>
                    </a:ext>
                  </a:extLst>
                </p14:cNvPr>
                <p14:cNvContentPartPr/>
                <p14:nvPr/>
              </p14:nvContentPartPr>
              <p14:xfrm>
                <a:off x="2719985" y="493842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20A676-DDAE-284C-BB32-8D64CC79E5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3985" y="490242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98C124-7635-574A-B66A-21ABF2368493}"/>
                  </a:ext>
                </a:extLst>
              </p14:cNvPr>
              <p14:cNvContentPartPr/>
              <p14:nvPr/>
            </p14:nvContentPartPr>
            <p14:xfrm>
              <a:off x="5941005" y="458911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98C124-7635-574A-B66A-21ABF23684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5005" y="45531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48A801-8BF6-044C-AB25-0B139CBB9772}"/>
                  </a:ext>
                </a:extLst>
              </p14:cNvPr>
              <p14:cNvContentPartPr/>
              <p14:nvPr/>
            </p14:nvContentPartPr>
            <p14:xfrm>
              <a:off x="7185632" y="329803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48A801-8BF6-044C-AB25-0B139CBB97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632" y="326203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5808535-6E60-4A43-A357-373E03A59B70}"/>
                  </a:ext>
                </a:extLst>
              </p14:cNvPr>
              <p14:cNvContentPartPr/>
              <p14:nvPr/>
            </p14:nvContentPartPr>
            <p14:xfrm>
              <a:off x="4618873" y="508136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5808535-6E60-4A43-A357-373E03A59B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2873" y="504536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F759BB-4C00-084F-9ED7-69CA232006FB}"/>
                  </a:ext>
                </a:extLst>
              </p14:cNvPr>
              <p14:cNvContentPartPr/>
              <p14:nvPr/>
            </p14:nvContentPartPr>
            <p14:xfrm>
              <a:off x="3689087" y="531106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F759BB-4C00-084F-9ED7-69CA23200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3087" y="52750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BDDA90-D417-7748-8532-510BD88AAF66}"/>
                  </a:ext>
                </a:extLst>
              </p14:cNvPr>
              <p14:cNvContentPartPr/>
              <p14:nvPr/>
            </p14:nvContentPartPr>
            <p14:xfrm>
              <a:off x="2771009" y="5312549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BDDA90-D417-7748-8532-510BD88AA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5009" y="5276549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9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8171-95A7-4992-AB6D-E98A530A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Training/Testing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AA4C-6A4A-4ABF-A6C0-D4FA1BF9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split the data</a:t>
            </a:r>
          </a:p>
          <a:p>
            <a:pPr lvl="1"/>
            <a:r>
              <a:rPr lang="en-US" dirty="0"/>
              <a:t>Training Data</a:t>
            </a:r>
          </a:p>
          <a:p>
            <a:pPr lvl="1"/>
            <a:r>
              <a:rPr lang="en-US" dirty="0"/>
              <a:t>Testing Data</a:t>
            </a:r>
          </a:p>
          <a:p>
            <a:r>
              <a:rPr lang="en-US" dirty="0"/>
              <a:t>Iris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1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8171-95A7-4992-AB6D-E98A530A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Training/Testing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AA4C-6A4A-4ABF-A6C0-D4FA1BF9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Breast Cancer Dataset</a:t>
            </a:r>
          </a:p>
          <a:p>
            <a:pPr lvl="1"/>
            <a:r>
              <a:rPr lang="en-US" dirty="0"/>
              <a:t>Split the data into training and testing sets</a:t>
            </a:r>
          </a:p>
          <a:p>
            <a:pPr lvl="1"/>
            <a:r>
              <a:rPr lang="en-US" dirty="0"/>
              <a:t>Train a Decision Tree Classifier</a:t>
            </a:r>
          </a:p>
          <a:p>
            <a:pPr lvl="1"/>
            <a:r>
              <a:rPr lang="en-US" dirty="0"/>
              <a:t>What is the accuracy on the testing data?</a:t>
            </a:r>
          </a:p>
          <a:p>
            <a:pPr lvl="1"/>
            <a:r>
              <a:rPr lang="en-US" dirty="0"/>
              <a:t>Repeat the above for a Random Forest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1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2EE9-5252-41B7-9D88-31A79346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579337-E1A4-490E-8CB1-266664F951C9}"/>
              </a:ext>
            </a:extLst>
          </p:cNvPr>
          <p:cNvSpPr/>
          <p:nvPr/>
        </p:nvSpPr>
        <p:spPr>
          <a:xfrm>
            <a:off x="3312763" y="2766447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DA276C-9FAC-411C-8D76-D83A27873FF3}"/>
              </a:ext>
            </a:extLst>
          </p:cNvPr>
          <p:cNvSpPr/>
          <p:nvPr/>
        </p:nvSpPr>
        <p:spPr>
          <a:xfrm>
            <a:off x="3312763" y="3521990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990567-C08B-469E-A67C-DF0867609129}"/>
              </a:ext>
            </a:extLst>
          </p:cNvPr>
          <p:cNvSpPr/>
          <p:nvPr/>
        </p:nvSpPr>
        <p:spPr>
          <a:xfrm>
            <a:off x="3312763" y="4277533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D6EEB6-907F-4213-9841-B73CDF26954B}"/>
              </a:ext>
            </a:extLst>
          </p:cNvPr>
          <p:cNvSpPr/>
          <p:nvPr/>
        </p:nvSpPr>
        <p:spPr>
          <a:xfrm>
            <a:off x="5317209" y="3820331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4768BB-15D8-499C-8929-6811A05498E3}"/>
              </a:ext>
            </a:extLst>
          </p:cNvPr>
          <p:cNvSpPr/>
          <p:nvPr/>
        </p:nvSpPr>
        <p:spPr>
          <a:xfrm>
            <a:off x="5317209" y="4575874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27A86C-6C12-4B06-920E-0A87966F883A}"/>
              </a:ext>
            </a:extLst>
          </p:cNvPr>
          <p:cNvSpPr/>
          <p:nvPr/>
        </p:nvSpPr>
        <p:spPr>
          <a:xfrm>
            <a:off x="5317209" y="5331417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39AA2F-0799-4BBD-BE61-403852FFBB69}"/>
              </a:ext>
            </a:extLst>
          </p:cNvPr>
          <p:cNvSpPr/>
          <p:nvPr/>
        </p:nvSpPr>
        <p:spPr>
          <a:xfrm>
            <a:off x="3312762" y="5033076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CB59BC-C5E9-4AA7-9A58-6C8705336414}"/>
              </a:ext>
            </a:extLst>
          </p:cNvPr>
          <p:cNvSpPr/>
          <p:nvPr/>
        </p:nvSpPr>
        <p:spPr>
          <a:xfrm>
            <a:off x="5317209" y="2326123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D2B443-39EA-442D-AD50-90A626142D15}"/>
              </a:ext>
            </a:extLst>
          </p:cNvPr>
          <p:cNvSpPr/>
          <p:nvPr/>
        </p:nvSpPr>
        <p:spPr>
          <a:xfrm>
            <a:off x="5317209" y="3081666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37093-DDA2-440D-B0CE-371192D60E1B}"/>
              </a:ext>
            </a:extLst>
          </p:cNvPr>
          <p:cNvSpPr/>
          <p:nvPr/>
        </p:nvSpPr>
        <p:spPr>
          <a:xfrm>
            <a:off x="7235126" y="3081666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31FB9E-80B6-45C1-82DC-7A7F0D899939}"/>
              </a:ext>
            </a:extLst>
          </p:cNvPr>
          <p:cNvSpPr/>
          <p:nvPr/>
        </p:nvSpPr>
        <p:spPr>
          <a:xfrm>
            <a:off x="7235126" y="3837209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877C38-82B3-48E3-8350-576355CCC8B8}"/>
              </a:ext>
            </a:extLst>
          </p:cNvPr>
          <p:cNvSpPr/>
          <p:nvPr/>
        </p:nvSpPr>
        <p:spPr>
          <a:xfrm>
            <a:off x="7235125" y="4592752"/>
            <a:ext cx="519193" cy="519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4CF260-E0C3-41F0-95D8-4C73914204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3831956" y="2585720"/>
            <a:ext cx="1485253" cy="44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49C61-2A70-4436-81EC-06CAE45A8F50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3831956" y="3341263"/>
            <a:ext cx="1485253" cy="44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B69BCC-E003-4480-B798-FAE52FF23383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831956" y="4079928"/>
            <a:ext cx="1485253" cy="4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A6B9B4-0569-42A8-8E1E-A127B007ED9D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3831955" y="4835471"/>
            <a:ext cx="1485254" cy="4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170E5A-FB6E-485A-84EA-1851F55DFBC1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3831956" y="3026044"/>
            <a:ext cx="1485253" cy="31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8874A6-DE99-4B73-8A48-E2030D40DCA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3831956" y="3781587"/>
            <a:ext cx="1485253" cy="29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042281-F1CC-45C1-8F0D-DFA43E61F14F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3831956" y="4537130"/>
            <a:ext cx="1485253" cy="29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343424-F43B-4E49-91F5-03BDD66DA45B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3831955" y="5292673"/>
            <a:ext cx="1485254" cy="29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C1264-5309-4625-851D-75A6FBBA768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831956" y="3026044"/>
            <a:ext cx="1485253" cy="105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ACAB91-B35A-4F9F-9235-1B96AEF5A96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831956" y="3781587"/>
            <a:ext cx="1485253" cy="105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C252A2-1D1A-4FE6-8DE9-5B5F60F9152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831956" y="4537130"/>
            <a:ext cx="1485253" cy="105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E38B23-8228-40AD-A2A4-83FBAF61AC0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831956" y="3026044"/>
            <a:ext cx="1485253" cy="180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0A2C9D-FF36-4F85-A244-90BB48D8AFF9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3831956" y="3026044"/>
            <a:ext cx="1485253" cy="256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E4FB3D-0D5B-4781-A9D6-006154AF9F03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3831956" y="3781587"/>
            <a:ext cx="1485253" cy="180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C5F626-29E5-46E2-AA8F-53E2F4730039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3831956" y="2585720"/>
            <a:ext cx="1485253" cy="195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6C0A2A-BFAF-4DCE-854E-1AB7D57792B0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831955" y="2585720"/>
            <a:ext cx="1485254" cy="27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E8207E3-37C0-4D21-8930-6171CECC29C9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flipV="1">
            <a:off x="3831956" y="3341263"/>
            <a:ext cx="1485253" cy="119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745458E-A30D-44CC-A5E5-C5920143A9CD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3831956" y="2585720"/>
            <a:ext cx="1485253" cy="119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967392-376F-439F-9F57-D5C235C58907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831955" y="3341263"/>
            <a:ext cx="1485254" cy="195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4589076-5B71-46C9-87F6-E03A7DCF4650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3831955" y="4079928"/>
            <a:ext cx="1485254" cy="121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BF21C7-E9F3-4F07-B45D-DC42871D407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5836402" y="2585720"/>
            <a:ext cx="1398724" cy="75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501091C-2B09-44C2-9CAA-BC0347B9CC3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5836402" y="3341263"/>
            <a:ext cx="1398724" cy="75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AE136-5367-4D27-9D1F-92BE7B852379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5836402" y="4079928"/>
            <a:ext cx="1398723" cy="77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003104-02CA-42E9-8CFA-96DC0137AC7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836402" y="3341263"/>
            <a:ext cx="1398724" cy="149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8E83CD9-7E8D-4CE2-A177-1FA607F20D9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836402" y="3341263"/>
            <a:ext cx="1398724" cy="224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05F1190-4D57-4C09-BFD1-7C4D978EBB13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5836402" y="3341263"/>
            <a:ext cx="1398724" cy="73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4DF3794-3BE8-4EE0-934B-5E71B08E9253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836402" y="3341263"/>
            <a:ext cx="1398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AE52BA-8893-4653-B54E-72BAEAE3CC34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5836402" y="2585720"/>
            <a:ext cx="1398724" cy="15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40F7437-75E9-48F0-A22D-7E5DB7C7F63D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5836402" y="2585720"/>
            <a:ext cx="1398723" cy="226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87D10F1-1ADD-4625-A5D3-D05B7244DD2B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5836402" y="3341263"/>
            <a:ext cx="1398723" cy="15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1B04EA-C3F1-402D-912E-40A5729065F1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836402" y="4079928"/>
            <a:ext cx="1398724" cy="1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5A0BE45-C4E4-4D2B-9832-ED3564937B73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5836402" y="4835471"/>
            <a:ext cx="1398723" cy="1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FFD476E-F2B5-43FD-9886-8BF9D4A0D98A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5836402" y="4096806"/>
            <a:ext cx="1398724" cy="73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F5EC7F-A0DD-431D-85BA-C284FF013C45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5836402" y="4852349"/>
            <a:ext cx="1398723" cy="73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677F71F-642B-4248-B592-601E389A4E4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836402" y="4096806"/>
            <a:ext cx="1398724" cy="149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529C84A-7896-4FC0-9589-FB1A997C03C6}"/>
              </a:ext>
            </a:extLst>
          </p:cNvPr>
          <p:cNvSpPr txBox="1"/>
          <p:nvPr/>
        </p:nvSpPr>
        <p:spPr>
          <a:xfrm>
            <a:off x="4259013" y="250754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endParaRPr lang="en-US" i="1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99506E3-C682-40F9-B2F8-3DAC0506E630}"/>
              </a:ext>
            </a:extLst>
          </p:cNvPr>
          <p:cNvSpPr txBox="1"/>
          <p:nvPr/>
        </p:nvSpPr>
        <p:spPr>
          <a:xfrm>
            <a:off x="6409253" y="2566369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endParaRPr lang="en-US" i="1" baseline="-25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1873BE7-E637-48DB-956B-01DBE60E9CD6}"/>
              </a:ext>
            </a:extLst>
          </p:cNvPr>
          <p:cNvSpPr txBox="1"/>
          <p:nvPr/>
        </p:nvSpPr>
        <p:spPr>
          <a:xfrm>
            <a:off x="2919551" y="2145396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Layer</a:t>
            </a:r>
            <a:endParaRPr lang="en-US" i="1" baseline="-25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B400E16-511B-493F-951B-BEDCE3E7FF08}"/>
              </a:ext>
            </a:extLst>
          </p:cNvPr>
          <p:cNvSpPr txBox="1"/>
          <p:nvPr/>
        </p:nvSpPr>
        <p:spPr>
          <a:xfrm>
            <a:off x="4842245" y="1800429"/>
            <a:ext cx="146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Hidden Layer</a:t>
            </a:r>
            <a:endParaRPr lang="en-US" i="1" baseline="-25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19A79A1-69D8-44A2-BBEE-237A17701CFF}"/>
              </a:ext>
            </a:extLst>
          </p:cNvPr>
          <p:cNvSpPr txBox="1"/>
          <p:nvPr/>
        </p:nvSpPr>
        <p:spPr>
          <a:xfrm>
            <a:off x="6808729" y="2383554"/>
            <a:ext cx="14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Output Layer</a:t>
            </a:r>
            <a:endParaRPr lang="en-US" i="1" baseline="-250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61D05D8-1784-4B67-B3B6-BBA06B7B9AC3}"/>
              </a:ext>
            </a:extLst>
          </p:cNvPr>
          <p:cNvCxnSpPr>
            <a:cxnSpLocks/>
          </p:cNvCxnSpPr>
          <p:nvPr/>
        </p:nvCxnSpPr>
        <p:spPr>
          <a:xfrm>
            <a:off x="1677692" y="3042921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4CB5544-D099-4503-A515-0807051E61A1}"/>
              </a:ext>
            </a:extLst>
          </p:cNvPr>
          <p:cNvCxnSpPr>
            <a:cxnSpLocks/>
          </p:cNvCxnSpPr>
          <p:nvPr/>
        </p:nvCxnSpPr>
        <p:spPr>
          <a:xfrm>
            <a:off x="1677692" y="3807503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45EAB62-CCC3-4E4F-96F3-E0DD14D67009}"/>
              </a:ext>
            </a:extLst>
          </p:cNvPr>
          <p:cNvCxnSpPr>
            <a:cxnSpLocks/>
          </p:cNvCxnSpPr>
          <p:nvPr/>
        </p:nvCxnSpPr>
        <p:spPr>
          <a:xfrm>
            <a:off x="1677692" y="4535925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8B35239-9650-45E4-9A5A-4517A5CC47C2}"/>
              </a:ext>
            </a:extLst>
          </p:cNvPr>
          <p:cNvCxnSpPr>
            <a:cxnSpLocks/>
          </p:cNvCxnSpPr>
          <p:nvPr/>
        </p:nvCxnSpPr>
        <p:spPr>
          <a:xfrm>
            <a:off x="1677692" y="5328169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B46DD5E-EA16-4EC6-B5CA-3EC6B0B89FC0}"/>
              </a:ext>
            </a:extLst>
          </p:cNvPr>
          <p:cNvSpPr txBox="1"/>
          <p:nvPr/>
        </p:nvSpPr>
        <p:spPr>
          <a:xfrm>
            <a:off x="1769214" y="2703514"/>
            <a:ext cx="1397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Petal Length</a:t>
            </a:r>
            <a:endParaRPr lang="en-US" i="1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4F6CB-A2DC-4B62-9C80-447028A38209}"/>
              </a:ext>
            </a:extLst>
          </p:cNvPr>
          <p:cNvSpPr txBox="1"/>
          <p:nvPr/>
        </p:nvSpPr>
        <p:spPr>
          <a:xfrm>
            <a:off x="1675109" y="3465515"/>
            <a:ext cx="131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Petal Width</a:t>
            </a:r>
            <a:endParaRPr lang="en-US" i="1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F3BC2F8-BAA4-492F-BEEA-E25532BB5742}"/>
              </a:ext>
            </a:extLst>
          </p:cNvPr>
          <p:cNvSpPr txBox="1"/>
          <p:nvPr/>
        </p:nvSpPr>
        <p:spPr>
          <a:xfrm>
            <a:off x="1769214" y="4180931"/>
            <a:ext cx="14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Sepal Length</a:t>
            </a:r>
            <a:endParaRPr lang="en-US" i="1" baseline="-25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E44DDC4-0D86-4887-BA00-4ABDFB971484}"/>
              </a:ext>
            </a:extLst>
          </p:cNvPr>
          <p:cNvSpPr txBox="1"/>
          <p:nvPr/>
        </p:nvSpPr>
        <p:spPr>
          <a:xfrm>
            <a:off x="1769214" y="4967213"/>
            <a:ext cx="13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Sepal Width</a:t>
            </a:r>
            <a:endParaRPr lang="en-US" i="1" baseline="-25000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4E6E2BC-FD77-4F05-A674-CC59B7445445}"/>
              </a:ext>
            </a:extLst>
          </p:cNvPr>
          <p:cNvCxnSpPr>
            <a:cxnSpLocks/>
          </p:cNvCxnSpPr>
          <p:nvPr/>
        </p:nvCxnSpPr>
        <p:spPr>
          <a:xfrm>
            <a:off x="7758194" y="3329955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31DA462A-73F8-475A-9C9D-2AEC94889C4B}"/>
              </a:ext>
            </a:extLst>
          </p:cNvPr>
          <p:cNvSpPr txBox="1"/>
          <p:nvPr/>
        </p:nvSpPr>
        <p:spPr>
          <a:xfrm>
            <a:off x="7849716" y="2990548"/>
            <a:ext cx="120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Versicolor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BF5344C-0243-44B6-8615-416D893544AB}"/>
              </a:ext>
            </a:extLst>
          </p:cNvPr>
          <p:cNvCxnSpPr>
            <a:cxnSpLocks/>
          </p:cNvCxnSpPr>
          <p:nvPr/>
        </p:nvCxnSpPr>
        <p:spPr>
          <a:xfrm>
            <a:off x="7754318" y="4079928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4954CEA-5BC9-4900-A46A-F660CB3C4B3D}"/>
              </a:ext>
            </a:extLst>
          </p:cNvPr>
          <p:cNvSpPr txBox="1"/>
          <p:nvPr/>
        </p:nvSpPr>
        <p:spPr>
          <a:xfrm>
            <a:off x="7845840" y="3740521"/>
            <a:ext cx="120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Setosa</a:t>
            </a:r>
            <a:endParaRPr lang="en-US" i="1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B18145C-192E-4979-88F8-DF6A733306D2}"/>
              </a:ext>
            </a:extLst>
          </p:cNvPr>
          <p:cNvCxnSpPr>
            <a:cxnSpLocks/>
          </p:cNvCxnSpPr>
          <p:nvPr/>
        </p:nvCxnSpPr>
        <p:spPr>
          <a:xfrm>
            <a:off x="7754318" y="4868897"/>
            <a:ext cx="16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DB71640-37B9-46BF-B4C9-78D0680DBE88}"/>
              </a:ext>
            </a:extLst>
          </p:cNvPr>
          <p:cNvSpPr txBox="1"/>
          <p:nvPr/>
        </p:nvSpPr>
        <p:spPr>
          <a:xfrm>
            <a:off x="7845840" y="4529490"/>
            <a:ext cx="120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4529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6" grpId="0"/>
      <p:bldP spid="128" grpId="0"/>
      <p:bldP spid="129" grpId="0"/>
      <p:bldP spid="130" grpId="0"/>
      <p:bldP spid="137" grpId="0"/>
      <p:bldP spid="138" grpId="0"/>
      <p:bldP spid="139" grpId="0"/>
      <p:bldP spid="140" grpId="0"/>
      <p:bldP spid="142" grpId="0"/>
      <p:bldP spid="144" grpId="0"/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837B69-8081-4177-A40B-58D615E0177C}"/>
              </a:ext>
            </a:extLst>
          </p:cNvPr>
          <p:cNvSpPr/>
          <p:nvPr/>
        </p:nvSpPr>
        <p:spPr>
          <a:xfrm>
            <a:off x="3228044" y="2216049"/>
            <a:ext cx="3736416" cy="3736416"/>
          </a:xfrm>
          <a:prstGeom prst="ellipse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0E3F2F-1AAD-4143-A3EE-6846C3FFAE5C}"/>
              </a:ext>
            </a:extLst>
          </p:cNvPr>
          <p:cNvSpPr/>
          <p:nvPr/>
        </p:nvSpPr>
        <p:spPr>
          <a:xfrm>
            <a:off x="3459773" y="1040633"/>
            <a:ext cx="3736416" cy="3736416"/>
          </a:xfrm>
          <a:prstGeom prst="ellips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432F38-80A6-4D7E-BDDE-D802E4812B39}"/>
              </a:ext>
            </a:extLst>
          </p:cNvPr>
          <p:cNvSpPr/>
          <p:nvPr/>
        </p:nvSpPr>
        <p:spPr>
          <a:xfrm>
            <a:off x="4334129" y="905535"/>
            <a:ext cx="5222767" cy="5222767"/>
          </a:xfrm>
          <a:prstGeom prst="ellipse">
            <a:avLst/>
          </a:pr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3B199-C729-45EE-9017-C56570D6975F}"/>
              </a:ext>
            </a:extLst>
          </p:cNvPr>
          <p:cNvSpPr txBox="1"/>
          <p:nvPr/>
        </p:nvSpPr>
        <p:spPr>
          <a:xfrm>
            <a:off x="1588937" y="1357939"/>
            <a:ext cx="223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Mining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18380-5BDA-43A3-B5B5-6BCB9EAECE3F}"/>
              </a:ext>
            </a:extLst>
          </p:cNvPr>
          <p:cNvSpPr txBox="1"/>
          <p:nvPr/>
        </p:nvSpPr>
        <p:spPr>
          <a:xfrm>
            <a:off x="958853" y="5309858"/>
            <a:ext cx="314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0C366-1DE3-4D7D-9962-DA388516FA1C}"/>
              </a:ext>
            </a:extLst>
          </p:cNvPr>
          <p:cNvSpPr txBox="1"/>
          <p:nvPr/>
        </p:nvSpPr>
        <p:spPr>
          <a:xfrm>
            <a:off x="8901238" y="1096329"/>
            <a:ext cx="314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2377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E87A508-BBB9-4211-A57E-9609B60D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7459" y="2238034"/>
            <a:ext cx="11337792" cy="312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0B5475-4EC0-454E-9A7B-B235C096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Networks</a:t>
            </a:r>
          </a:p>
        </p:txBody>
      </p:sp>
    </p:spTree>
    <p:extLst>
      <p:ext uri="{BB962C8B-B14F-4D97-AF65-F5344CB8AC3E}">
        <p14:creationId xmlns:p14="http://schemas.microsoft.com/office/powerpoint/2010/main" val="7006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A5E3-29AF-4CF9-8284-BB6766C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E34D-39B0-420B-8F08-541E00AA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/>
          <a:lstStyle/>
          <a:p>
            <a:r>
              <a:rPr lang="en-US" dirty="0"/>
              <a:t>Learns to make decisions</a:t>
            </a:r>
          </a:p>
          <a:p>
            <a:r>
              <a:rPr lang="en-US" dirty="0"/>
              <a:t>Prescriptive Analytics</a:t>
            </a:r>
          </a:p>
          <a:p>
            <a:r>
              <a:rPr lang="en-US" dirty="0"/>
              <a:t>Must operate in an </a:t>
            </a:r>
            <a:br>
              <a:rPr lang="en-US" dirty="0"/>
            </a:br>
            <a:r>
              <a:rPr lang="en-US" dirty="0"/>
              <a:t>interactive environment</a:t>
            </a:r>
          </a:p>
          <a:p>
            <a:pPr lvl="1"/>
            <a:endParaRPr lang="en-US" dirty="0"/>
          </a:p>
        </p:txBody>
      </p:sp>
      <p:pic>
        <p:nvPicPr>
          <p:cNvPr id="11266" name="Picture 2" descr="Google's powerful DeepMind AI masters classic Atari video ...">
            <a:hlinkClick r:id="rId2"/>
            <a:extLst>
              <a:ext uri="{FF2B5EF4-FFF2-40B4-BE49-F238E27FC236}">
                <a16:creationId xmlns:a16="http://schemas.microsoft.com/office/drawing/2014/main" id="{FC318A85-CB0D-43C7-8B0D-4F8DB33D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668814" cy="41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4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F863-1928-40A0-942F-97087CC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F1D1C-998A-47E1-8289-58F1171C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Bigger challenges</a:t>
            </a:r>
          </a:p>
          <a:p>
            <a:r>
              <a:rPr lang="en-US" dirty="0"/>
              <a:t>More complexity</a:t>
            </a:r>
          </a:p>
          <a:p>
            <a:r>
              <a:rPr lang="en-US" dirty="0"/>
              <a:t>More engineering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86763F0-C929-4EA7-AA90-AFB4C821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9" y="2225827"/>
            <a:ext cx="6648452" cy="37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A33C-F605-457C-9875-6C6EAEC1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ED805-FFCC-438D-B38E-6C19486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74" y="1690692"/>
            <a:ext cx="4783434" cy="506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A5130-F121-4B86-A22A-D8E24816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99" y="1690692"/>
            <a:ext cx="4741354" cy="44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3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BB2071-CC37-4492-9B18-27DE422E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7CB15-454D-4E9B-9AFE-D537F176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Mining/Machine Learning</a:t>
            </a:r>
          </a:p>
          <a:p>
            <a:pPr lvl="1"/>
            <a:r>
              <a:rPr lang="en-US" dirty="0"/>
              <a:t>Like statistics with more data</a:t>
            </a:r>
          </a:p>
          <a:p>
            <a:pPr lvl="1"/>
            <a:r>
              <a:rPr lang="en-US" dirty="0"/>
              <a:t>Use computers, automation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Supervised</a:t>
            </a:r>
          </a:p>
          <a:p>
            <a:pPr lvl="2"/>
            <a:r>
              <a:rPr lang="en-US" dirty="0"/>
              <a:t>Classification</a:t>
            </a:r>
          </a:p>
          <a:p>
            <a:pPr lvl="2"/>
            <a:r>
              <a:rPr lang="en-US" dirty="0"/>
              <a:t>Regression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094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B3D3-E1FD-4520-B744-68928530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581B7-D691-4257-A1C6-8B4692C6E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bit.ly/3BD5kQr</a:t>
            </a:r>
            <a:endParaRPr lang="en-US" dirty="0"/>
          </a:p>
          <a:p>
            <a:r>
              <a:rPr lang="en-US" dirty="0"/>
              <a:t>&gt;80% receive an Elon certificate of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1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2AE5A-9FDE-4CBB-85FC-8C2977617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39" y="801435"/>
            <a:ext cx="6837851" cy="5255130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113DC6-F8BF-4361-82FF-2773A4D24F9C}"/>
              </a:ext>
            </a:extLst>
          </p:cNvPr>
          <p:cNvCxnSpPr>
            <a:cxnSpLocks/>
          </p:cNvCxnSpPr>
          <p:nvPr/>
        </p:nvCxnSpPr>
        <p:spPr>
          <a:xfrm flipV="1">
            <a:off x="3589253" y="1194674"/>
            <a:ext cx="5825925" cy="4209327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2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17281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59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165609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~120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92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20317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~120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# Samples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10s - 1,000s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100s - Millions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12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10101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~120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# Samples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10s - 1,000s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100s - Millions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Process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Hypothesis First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Data-Driven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98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1D48A6-FEF4-4D8E-BDC6-C8AF82F5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88479"/>
              </p:ext>
            </p:extLst>
          </p:nvPr>
        </p:nvGraphicFramePr>
        <p:xfrm>
          <a:off x="1219201" y="667475"/>
          <a:ext cx="10120131" cy="5386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9347">
                  <a:extLst>
                    <a:ext uri="{9D8B030D-6E8A-4147-A177-3AD203B41FA5}">
                      <a16:colId xmlns:a16="http://schemas.microsoft.com/office/drawing/2014/main" val="1043735123"/>
                    </a:ext>
                  </a:extLst>
                </a:gridCol>
                <a:gridCol w="4230449">
                  <a:extLst>
                    <a:ext uri="{9D8B030D-6E8A-4147-A177-3AD203B41FA5}">
                      <a16:colId xmlns:a16="http://schemas.microsoft.com/office/drawing/2014/main" val="1206091201"/>
                    </a:ext>
                  </a:extLst>
                </a:gridCol>
                <a:gridCol w="3640335">
                  <a:extLst>
                    <a:ext uri="{9D8B030D-6E8A-4147-A177-3AD203B41FA5}">
                      <a16:colId xmlns:a16="http://schemas.microsoft.com/office/drawing/2014/main" val="3983479822"/>
                    </a:ext>
                  </a:extLst>
                </a:gridCol>
              </a:tblGrid>
              <a:tr h="694479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Statistics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sng" strike="noStrike" dirty="0">
                          <a:effectLst/>
                          <a:latin typeface="+mn-lt"/>
                        </a:rPr>
                        <a:t>Machine Learning</a:t>
                      </a:r>
                      <a:endParaRPr lang="en-US" sz="32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22062"/>
                  </a:ext>
                </a:extLst>
              </a:tr>
              <a:tr h="57128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Age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~120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~20 years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24100"/>
                  </a:ext>
                </a:extLst>
              </a:tr>
              <a:tr h="68236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# Samples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10s - 1,000s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100s - Millions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8501"/>
                  </a:ext>
                </a:extLst>
              </a:tr>
              <a:tr h="720676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Process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Hypothesis First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Data-Driven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88137"/>
                  </a:ext>
                </a:extLst>
              </a:tr>
              <a:tr h="93260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  <a:latin typeface="+mn-lt"/>
                        </a:rPr>
                        <a:t>Testing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Probability-Based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u="none" strike="noStrike" dirty="0">
                          <a:effectLst/>
                          <a:latin typeface="+mn-lt"/>
                        </a:rPr>
                        <a:t>Holdout Samples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296168"/>
                  </a:ext>
                </a:extLst>
              </a:tr>
              <a:tr h="1785276"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32627"/>
      </p:ext>
    </p:extLst>
  </p:cSld>
  <p:clrMapOvr>
    <a:masterClrMapping/>
  </p:clrMapOvr>
</p:sld>
</file>

<file path=ppt/theme/theme1.xml><?xml version="1.0" encoding="utf-8"?>
<a:theme xmlns:a="http://schemas.openxmlformats.org/drawingml/2006/main" name="Elon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onTheme" id="{69BD70FF-E306-4EAB-B7DA-C46FD48B10C0}" vid="{43B320EC-CCEB-4CD8-91F5-5FB9A709F4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ElonTheme</Template>
  <TotalTime>608</TotalTime>
  <Words>539</Words>
  <Application>Microsoft Office PowerPoint</Application>
  <PresentationFormat>Widescreen</PresentationFormat>
  <Paragraphs>223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</vt:lpstr>
      <vt:lpstr>Century Gothic</vt:lpstr>
      <vt:lpstr>Constantia</vt:lpstr>
      <vt:lpstr>Courier New</vt:lpstr>
      <vt:lpstr>Helvetica</vt:lpstr>
      <vt:lpstr>System Font Regular</vt:lpstr>
      <vt:lpstr>ElonTheme</vt:lpstr>
      <vt:lpstr>Intro to AI and Machine Learning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Housing Example</vt:lpstr>
      <vt:lpstr>PowerPoint Presentation</vt:lpstr>
      <vt:lpstr>PowerPoint Presentation</vt:lpstr>
      <vt:lpstr>Descriptive Analytics</vt:lpstr>
      <vt:lpstr>Descriptive Analytics</vt:lpstr>
      <vt:lpstr>Types of Machine Learning</vt:lpstr>
      <vt:lpstr>Unsupervised Learning</vt:lpstr>
      <vt:lpstr>Iris Data Set</vt:lpstr>
      <vt:lpstr>Clustering Example</vt:lpstr>
      <vt:lpstr>Supervised Learning</vt:lpstr>
      <vt:lpstr>Types of Prediction</vt:lpstr>
      <vt:lpstr>Iris Data Set</vt:lpstr>
      <vt:lpstr>Model Fit</vt:lpstr>
      <vt:lpstr>Model Fit</vt:lpstr>
      <vt:lpstr>Model Fit</vt:lpstr>
      <vt:lpstr>Holdout Testing</vt:lpstr>
      <vt:lpstr>Training/Testing Data</vt:lpstr>
      <vt:lpstr>Training/Testing Data</vt:lpstr>
      <vt:lpstr>Neural Networks</vt:lpstr>
      <vt:lpstr>Deep Learning Networks</vt:lpstr>
      <vt:lpstr>Reinforcement Learning</vt:lpstr>
      <vt:lpstr>AI</vt:lpstr>
      <vt:lpstr>GPT-3</vt:lpstr>
      <vt:lpstr>Summary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Dinger</dc:creator>
  <cp:lastModifiedBy>Steven Dinger</cp:lastModifiedBy>
  <cp:revision>26</cp:revision>
  <dcterms:created xsi:type="dcterms:W3CDTF">2021-06-17T16:29:54Z</dcterms:created>
  <dcterms:modified xsi:type="dcterms:W3CDTF">2021-10-12T20:08:11Z</dcterms:modified>
</cp:coreProperties>
</file>